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5143500"/>
  <p:notesSz cx="6858000" cy="9144000"/>
  <p:embeddedFontLst>
    <p:embeddedFont>
      <p:font typeface="Calibri" panose="020F0502020204030204"/>
      <p:regular r:id="rId20"/>
    </p:embeddedFont>
    <p:embeddedFont>
      <p:font typeface="Cambria" panose="02040503050406030204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876122821_4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" name="Google Shape;127;g38876122821_4_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8876122821_7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2" name="Google Shape;222;g38876122821_7_48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876122821_6_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2" name="Google Shape;232;g38876122821_6_19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8876122821_4_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2" name="Google Shape;242;g38876122821_4_19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8876122821_4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6" name="Google Shape;136;g38876122821_4_9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876122821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" name="Google Shape;147;g38876122821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876122821_0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" name="Google Shape;157;g38876122821_0_1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876122821_6_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" name="Google Shape;167;g38876122821_6_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876122821_0_3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" name="Google Shape;178;g38876122821_0_3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876122821_7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" name="Google Shape;188;g38876122821_7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876122821_7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8" name="Google Shape;198;g38876122821_7_1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8876122821_7_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8" name="Google Shape;208;g38876122821_7_3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9" name="Google Shape;59;p14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84" name="Google Shape;84;p18"/>
          <p:cNvSpPr txBox="1"/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86" name="Google Shape;86;p18"/>
          <p:cNvSpPr txBox="1"/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type="body"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2" name="Google Shape;102;p21"/>
          <p:cNvSpPr txBox="1"/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21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type="pic" idx="2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2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4.pn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13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47535" y="1315160"/>
            <a:ext cx="1675622" cy="2224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3652" y="4336961"/>
            <a:ext cx="3090930" cy="68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8277" y="28977"/>
            <a:ext cx="9034207" cy="14965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>
            <p:ph type="subTitle" idx="1"/>
          </p:nvPr>
        </p:nvSpPr>
        <p:spPr>
          <a:xfrm>
            <a:off x="3009705" y="1984019"/>
            <a:ext cx="5988675" cy="2819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00" b="1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“Intelligent Traffic Signal Control System”</a:t>
            </a:r>
            <a:endParaRPr sz="2000" b="1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00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(570)</a:t>
            </a:r>
            <a:endParaRPr sz="2000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00" b="1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Arnav Sohani, Ishan Gaikwad, Omkar Lonkar, Samiksha Roy</a:t>
            </a:r>
            <a:endParaRPr sz="2000" b="1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lang="en-GB" sz="2000" b="1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</a:br>
            <a:r>
              <a:rPr lang="en-GB" sz="2000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Undergraduate</a:t>
            </a:r>
            <a:r>
              <a:rPr lang="en-GB" sz="2000" b="1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 </a:t>
            </a:r>
            <a:r>
              <a:rPr lang="en-GB" sz="2000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Students</a:t>
            </a:r>
            <a:endParaRPr sz="2000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00"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MIT ADT University, Loni Kalbhor, Pune, India</a:t>
            </a:r>
            <a:endParaRPr sz="2000"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pic>
        <p:nvPicPr>
          <p:cNvPr id="133" name="Google Shape;133;p25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47535" y="3648713"/>
            <a:ext cx="2068287" cy="57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957" y="96780"/>
            <a:ext cx="9028092" cy="501310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4"/>
          <p:cNvSpPr txBox="1"/>
          <p:nvPr/>
        </p:nvSpPr>
        <p:spPr>
          <a:xfrm>
            <a:off x="384000" y="4790400"/>
            <a:ext cx="83760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3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4"/>
          <p:cNvSpPr txBox="1"/>
          <p:nvPr/>
        </p:nvSpPr>
        <p:spPr>
          <a:xfrm>
            <a:off x="764540" y="960120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8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Results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711225" y="1553775"/>
            <a:ext cx="78582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1. Improved Traffic Flow Efficiency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system successfully reduced average waiting time for vehicles at intersections by prioritizing directions with higher vehicle counts.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2. Real-Time Adaptability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system dynamically adjusted signal timings based on real-time vehicle counts, preventing unnecessary delays for less congested directions.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3. Fair Signal Distribution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Each direction received a minimum green light duration of 5 seconds, ensuring fairness while maintaining traffic flow.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4. Reduction in Idle Time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By dynamically adjusting green light duration, idle time for vehicles at intersections was significantly reduced.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5. Traffic Management Insights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Data collected on vehicle counts during the project provided valuable insights into peak traffic hours and patterns.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6.  Scalability and Applicability 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system proved scalable for urban intersections and can be expanded to manage more complex traffic scenarios, such as multi-lane or high-speed intersections.</a:t>
            </a:r>
            <a:endParaRPr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957" y="65205"/>
            <a:ext cx="9028092" cy="5013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5"/>
          <p:cNvSpPr txBox="1"/>
          <p:nvPr/>
        </p:nvSpPr>
        <p:spPr>
          <a:xfrm>
            <a:off x="389400" y="4749675"/>
            <a:ext cx="8365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 txBox="1"/>
          <p:nvPr/>
        </p:nvSpPr>
        <p:spPr>
          <a:xfrm>
            <a:off x="757790" y="1084620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9. Conclusion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39" name="Google Shape;239;p35"/>
          <p:cNvSpPr txBox="1"/>
          <p:nvPr/>
        </p:nvSpPr>
        <p:spPr>
          <a:xfrm>
            <a:off x="732813" y="1690450"/>
            <a:ext cx="7794300" cy="29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Traffic Optimization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 This adaptive traffic light control system reduces congestion, optimizes traffic flow, and ensures efficient use of green light time.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Dynamic Control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 By integrating real-time vehicle detection and using an intelligent algorithm, the system is capable of adjusting to changing traffic conditions.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Real-time Monitoring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 The system provides continuous monitoring of traffic conditions, improving overall traffic management at intersections. 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4394" y="57955"/>
            <a:ext cx="9028090" cy="501310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6"/>
          <p:cNvSpPr txBox="1"/>
          <p:nvPr/>
        </p:nvSpPr>
        <p:spPr>
          <a:xfrm>
            <a:off x="260839" y="4797600"/>
            <a:ext cx="8635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36"/>
          <p:cNvSpPr txBox="1"/>
          <p:nvPr/>
        </p:nvSpPr>
        <p:spPr>
          <a:xfrm>
            <a:off x="1309350" y="951363"/>
            <a:ext cx="6525300" cy="36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Thank You!!</a:t>
            </a: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Arnav Sohani, Ishan Gaikwad, Omkar Lonkar, Samiksha Roy</a:t>
            </a:r>
            <a:endParaRPr sz="3200" b="1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Mobile No: +91 9373887699</a:t>
            </a: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Mail ID: lonkaromkar15@gmail.com</a:t>
            </a: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47" name="Google Shape;247;p3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2" cy="517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4394" y="57955"/>
            <a:ext cx="9028090" cy="501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/>
        </p:nvSpPr>
        <p:spPr>
          <a:xfrm>
            <a:off x="403500" y="4710125"/>
            <a:ext cx="83370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" name="Google Shape;140;p2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2" cy="517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764540" y="960120"/>
            <a:ext cx="7628255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 Introduction</a:t>
            </a:r>
            <a:r>
              <a:rPr lang="en-GB" sz="2500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sz="2500">
              <a:solidFill>
                <a:srgbClr val="073763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764545" y="1579375"/>
            <a:ext cx="4962000" cy="24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Traffic congestion is a major challenge in urban cities.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As traditional traffic management systems, which rely on fixed-time traffic signals, fail to adapt to real-time changes in traffic conditions.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As cities grow and the number of vehicles increases, these systems often result in inefficient traffic flow, leading to longer travel times, increased fuel consumption, and higher levels of pollution.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515185" y="1008935"/>
            <a:ext cx="2052638" cy="3125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7950" y="91025"/>
            <a:ext cx="8932324" cy="49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395850" y="4697075"/>
            <a:ext cx="8352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1" name="Google Shape;151;p2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7"/>
          <p:cNvSpPr txBox="1"/>
          <p:nvPr/>
        </p:nvSpPr>
        <p:spPr>
          <a:xfrm>
            <a:off x="764550" y="940000"/>
            <a:ext cx="7628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Problem Statement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764550" y="1711550"/>
            <a:ext cx="6980100" cy="22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traditional traffic light control systems often rely on fixed timers, causing delays and congestion. The limitations include: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Fixed green light durations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Traffic congestion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</a:rPr>
              <a:t>•</a:t>
            </a: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Inflexibility</a:t>
            </a:r>
            <a:endParaRPr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problem addressed by this system is to provide a dynamic and intelligent traffic light control system that adjusts the light cycle based on real-time vehicle count to optimize traffic flow.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957" y="65205"/>
            <a:ext cx="9028092" cy="5013102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 txBox="1"/>
          <p:nvPr/>
        </p:nvSpPr>
        <p:spPr>
          <a:xfrm>
            <a:off x="369150" y="4795625"/>
            <a:ext cx="84057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597765" y="768445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3. Concepts and Methods 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630000" y="1193813"/>
            <a:ext cx="7884000" cy="3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Char char="●"/>
            </a:pPr>
            <a:r>
              <a:rPr lang="en-GB" sz="1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Computer Vision for Traffic Detection:</a:t>
            </a:r>
            <a:endParaRPr sz="12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YOLO v8 is used to analyze real-time camera feeds at intersections, detecting and counting vehicles from multiple directions.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Char char="●"/>
            </a:pPr>
            <a:r>
              <a:rPr lang="en-GB" sz="1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Dynamic Signal Control:</a:t>
            </a:r>
            <a:endParaRPr sz="12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traffic signal duration is adjusted based on vehicle count, giving more green light time to busier directions, with a maximum of 60 seconds to avoid delays. Once traffic clears, the signal turns red.</a:t>
            </a:r>
            <a:b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b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Char char="●"/>
            </a:pPr>
            <a:r>
              <a:rPr lang="en-GB" sz="1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Clockwise Traffic Flow:</a:t>
            </a:r>
            <a:endParaRPr sz="12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The green light sequence follows a clockwise rotation (for example, North → East → South → West), ensuring a balanced distribution of green light time while prioritizing traffic density.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Char char="●"/>
            </a:pPr>
            <a:r>
              <a:rPr lang="en-GB" sz="1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Multi-Model Fusion</a:t>
            </a:r>
            <a:endParaRPr sz="12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Standard Vehicles: YOLO v8 (COCO classes: car, bus, truck)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Emergency Vehicles: Custom-trained YOLO v8 (ambulance, police, fire truck)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Indian Vehicles: Custom-trained YOLO v8 (auto-rickshaw, e-rickshaw)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Char char="●"/>
            </a:pPr>
            <a:r>
              <a:rPr lang="en-GB" sz="1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Emergency Vehicle Detection</a:t>
            </a: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Detects emergency vehicle by identifying  red-blue siren light</a:t>
            </a: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7950" y="91025"/>
            <a:ext cx="8932324" cy="49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/>
        </p:nvSpPr>
        <p:spPr>
          <a:xfrm>
            <a:off x="395850" y="4681550"/>
            <a:ext cx="8352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Google Shape;171;p2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/>
        </p:nvSpPr>
        <p:spPr>
          <a:xfrm>
            <a:off x="759913" y="815150"/>
            <a:ext cx="7628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A) Literature Survey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4" name="Google Shape;174;p29"/>
          <p:cNvSpPr txBox="1"/>
          <p:nvPr/>
        </p:nvSpPr>
        <p:spPr>
          <a:xfrm>
            <a:off x="812450" y="1691138"/>
            <a:ext cx="767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6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759925" y="1344625"/>
            <a:ext cx="7324725" cy="32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5838" y="138998"/>
            <a:ext cx="8932324" cy="49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 txBox="1"/>
          <p:nvPr/>
        </p:nvSpPr>
        <p:spPr>
          <a:xfrm>
            <a:off x="395850" y="4681550"/>
            <a:ext cx="8352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643363" y="815150"/>
            <a:ext cx="7628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4. B) 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Identification of gaps &amp; scope of work</a:t>
            </a:r>
            <a:endParaRPr sz="3000" b="1">
              <a:solidFill>
                <a:srgbClr val="FFE599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5" name="Google Shape;185;p30"/>
          <p:cNvSpPr txBox="1"/>
          <p:nvPr/>
        </p:nvSpPr>
        <p:spPr>
          <a:xfrm>
            <a:off x="618625" y="1503688"/>
            <a:ext cx="7677900" cy="22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Identification of Gaps:</a:t>
            </a:r>
            <a:endParaRPr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Lack of Real-Time Vision-Based Control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Fixed Signal Timings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Fair Distribution of Green Time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Scope of Work</a:t>
            </a:r>
            <a:endParaRPr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Implement a real-time vehicle count detection system using cameras.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Develop dynamic traffic signal control based on counts.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Test and evaluate the system on a simulated intersection.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79212" y="77000"/>
            <a:ext cx="8985573" cy="498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/>
        </p:nvSpPr>
        <p:spPr>
          <a:xfrm>
            <a:off x="401250" y="4710125"/>
            <a:ext cx="83550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2" name="Google Shape;192;p3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1"/>
          <p:cNvSpPr txBox="1"/>
          <p:nvPr/>
        </p:nvSpPr>
        <p:spPr>
          <a:xfrm>
            <a:off x="764540" y="960120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5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Tools and Language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602300" y="1546925"/>
            <a:ext cx="7229100" cy="22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Python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:Primary language used to implement the logic for the traffic control system.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Libraries used for computer vision and real-time processing: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NumPy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 For handling any data processing (e.g., storing vehicle counts, time calculations).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YOLO v8 (Ultralytics):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Lightweight yet accurate object detection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TensorRT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: Optimizes Model for 5x faster inference.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957" y="96780"/>
            <a:ext cx="9028092" cy="501310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2"/>
          <p:cNvSpPr txBox="1"/>
          <p:nvPr/>
        </p:nvSpPr>
        <p:spPr>
          <a:xfrm>
            <a:off x="410250" y="4756750"/>
            <a:ext cx="83370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3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 txBox="1"/>
          <p:nvPr/>
        </p:nvSpPr>
        <p:spPr>
          <a:xfrm>
            <a:off x="764540" y="960120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6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Process and Architecture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05" name="Google Shape;205;p32"/>
          <p:cNvSpPr txBox="1"/>
          <p:nvPr/>
        </p:nvSpPr>
        <p:spPr>
          <a:xfrm>
            <a:off x="711225" y="1553775"/>
            <a:ext cx="7858200" cy="25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Input: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IN" alt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ameras capture live video from each direction (for example;  N, S, E, W).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Detection: 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YOLO v8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processes frames to detect and count vehicles in each lane.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Decision Making: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Direction with the lowest vehicle count gets green signal.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Timing Rules: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Green light is max 60 sec, min 5 sec per direction.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Signal Rotation: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If traffic clears early, signal shifts clockwise to next direction.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Cycle Reset: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After serving each directions, vehicle counts are reset for that direction.</a:t>
            </a:r>
            <a:endParaRPr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Char char="●"/>
            </a:pPr>
            <a:r>
              <a:rPr lang="en-GB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Goal:</a:t>
            </a:r>
            <a:r>
              <a:rPr lang="en-GB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Real-time, efficient, and adaptive traffic flow management.</a:t>
            </a:r>
            <a:endParaRPr sz="10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7957" y="65205"/>
            <a:ext cx="9028092" cy="5013102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3"/>
          <p:cNvSpPr txBox="1"/>
          <p:nvPr/>
        </p:nvSpPr>
        <p:spPr>
          <a:xfrm>
            <a:off x="401025" y="4787825"/>
            <a:ext cx="8355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GB" sz="1100" b="1" i="0" u="none" strike="noStrike" cap="none" baseline="30000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GB" sz="1100" b="1" i="0" u="none" strike="noStrike" cap="none">
                <a:solidFill>
                  <a:srgbClr val="C00000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CONFERENCE ON INTEGRATION OF COMPUTATIONAL INTELLIGENT SYSTEMS (ICICIS 2025)</a:t>
            </a:r>
            <a:endParaRPr sz="1100" b="1">
              <a:solidFill>
                <a:srgbClr val="C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3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34141" y="188896"/>
            <a:ext cx="1426573" cy="51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7030" y="188896"/>
            <a:ext cx="2068287" cy="57954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3"/>
          <p:cNvSpPr txBox="1"/>
          <p:nvPr/>
        </p:nvSpPr>
        <p:spPr>
          <a:xfrm>
            <a:off x="764465" y="751233"/>
            <a:ext cx="76284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7</a:t>
            </a:r>
            <a:r>
              <a:rPr lang="en-GB" sz="2500" b="1">
                <a:solidFill>
                  <a:srgbClr val="07376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Implementation</a:t>
            </a:r>
            <a:endParaRPr sz="25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07376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15" name="Google Shape;215;p33"/>
          <p:cNvSpPr txBox="1"/>
          <p:nvPr/>
        </p:nvSpPr>
        <p:spPr>
          <a:xfrm>
            <a:off x="711213" y="1553763"/>
            <a:ext cx="7837500" cy="16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6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6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6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16" name="Google Shape;216;p3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144450" y="1283688"/>
            <a:ext cx="3120550" cy="16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785575" y="1299238"/>
            <a:ext cx="3017200" cy="16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1144450" y="3018112"/>
            <a:ext cx="3120550" cy="17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3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785575" y="3065050"/>
            <a:ext cx="3017200" cy="163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5875</Words>
  <Application>WPS Presentation</Application>
  <PresentationFormat/>
  <Paragraphs>157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SimSun</vt:lpstr>
      <vt:lpstr>Wingdings</vt:lpstr>
      <vt:lpstr>Arial</vt:lpstr>
      <vt:lpstr>Calibri</vt:lpstr>
      <vt:lpstr>Cambria</vt:lpstr>
      <vt:lpstr>Montserrat</vt:lpstr>
      <vt:lpstr>Times New Roman</vt:lpstr>
      <vt:lpstr>Microsoft YaHei</vt:lpstr>
      <vt:lpstr>Arial Unicode MS</vt:lpstr>
      <vt:lpstr>Simple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Omkar Lonkar</cp:lastModifiedBy>
  <cp:revision>1</cp:revision>
  <dcterms:created xsi:type="dcterms:W3CDTF">2025-09-11T11:04:26Z</dcterms:created>
  <dcterms:modified xsi:type="dcterms:W3CDTF">2025-09-11T11:04:27Z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8ED59ADDE41F4B999846842B5F424F1D_12</vt:lpwstr>
  </property>
  <property fmtid="{D5CDD505-2E9C-101B-9397-08002B2CF9AE}" pid="3" name="KSOProductBuildVer">
    <vt:lpwstr>2057-12.2.0.21936</vt:lpwstr>
  </property>
</Properties>
</file>